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  <p:sldId id="275" r:id="rId20"/>
    <p:sldId id="270" r:id="rId21"/>
    <p:sldId id="276" r:id="rId22"/>
    <p:sldId id="279" r:id="rId23"/>
    <p:sldId id="280" r:id="rId24"/>
    <p:sldId id="282" r:id="rId25"/>
    <p:sldId id="281" r:id="rId26"/>
    <p:sldId id="277" r:id="rId27"/>
    <p:sldId id="278" r:id="rId28"/>
    <p:sldId id="272" r:id="rId29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../media/image28.png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.png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image" Target="../media/image29.png"/><Relationship Id="rId10" Type="http://schemas.openxmlformats.org/officeDocument/2006/relationships/tags" Target="../tags/tag68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30.jpe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.png"/><Relationship Id="rId12" Type="http://schemas.openxmlformats.org/officeDocument/2006/relationships/image" Target="../media/image32.jpeg"/><Relationship Id="rId11" Type="http://schemas.openxmlformats.org/officeDocument/2006/relationships/tags" Target="../tags/tag79.xml"/><Relationship Id="rId10" Type="http://schemas.openxmlformats.org/officeDocument/2006/relationships/image" Target="../media/image31.jpeg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../media/image7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.png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image" Target="../media/image8.png"/><Relationship Id="rId10" Type="http://schemas.openxmlformats.org/officeDocument/2006/relationships/tags" Target="../tags/tag1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16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5.png"/><Relationship Id="rId20" Type="http://schemas.openxmlformats.org/officeDocument/2006/relationships/notesSlide" Target="../notesSlides/notesSlide6.xml"/><Relationship Id="rId2" Type="http://schemas.openxmlformats.org/officeDocument/2006/relationships/tags" Target="../tags/tag26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.png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image" Target="../media/image18.png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image" Target="../media/image17.png"/><Relationship Id="rId10" Type="http://schemas.openxmlformats.org/officeDocument/2006/relationships/tags" Target="../tags/tag3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image" Target="../media/image20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19.png"/><Relationship Id="rId20" Type="http://schemas.openxmlformats.org/officeDocument/2006/relationships/notesSlide" Target="../notesSlides/notesSlide8.xml"/><Relationship Id="rId2" Type="http://schemas.openxmlformats.org/officeDocument/2006/relationships/tags" Target="../tags/tag38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.png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image" Target="../media/image22.png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image" Target="../media/image21.png"/><Relationship Id="rId10" Type="http://schemas.openxmlformats.org/officeDocument/2006/relationships/tags" Target="../tags/tag44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24.png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23.png"/><Relationship Id="rId20" Type="http://schemas.openxmlformats.org/officeDocument/2006/relationships/notesSlide" Target="../notesSlides/notesSlide9.xml"/><Relationship Id="rId2" Type="http://schemas.openxmlformats.org/officeDocument/2006/relationships/tags" Target="../tags/tag50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2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image" Target="../media/image26.png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image" Target="../media/image25.png"/><Relationship Id="rId10" Type="http://schemas.openxmlformats.org/officeDocument/2006/relationships/tags" Target="../tags/tag56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50018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食界</a:t>
            </a: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餐饮管理系统介绍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571500" y="2243138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5" name="Shape 2"/>
          <p:cNvSpPr/>
          <p:nvPr/>
        </p:nvSpPr>
        <p:spPr>
          <a:xfrm>
            <a:off x="571500" y="2976563"/>
            <a:ext cx="604838" cy="114300"/>
          </a:xfrm>
          <a:prstGeom prst="rect">
            <a:avLst/>
          </a:prstGeom>
          <a:solidFill>
            <a:srgbClr val="1B9EDB"/>
          </a:solidFill>
        </p:spPr>
      </p:sp>
      <p:sp>
        <p:nvSpPr>
          <p:cNvPr id="6" name="Text 3"/>
          <p:cNvSpPr/>
          <p:nvPr/>
        </p:nvSpPr>
        <p:spPr>
          <a:xfrm>
            <a:off x="571500" y="3424238"/>
            <a:ext cx="8001000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25"/>
              </a:lnSpc>
              <a:buNone/>
            </a:pPr>
            <a:r>
              <a:rPr lang="zh-CN" alt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系统版本</a:t>
            </a:r>
            <a:r>
              <a:rPr lang="en-US" altLang="zh-CN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v2.1.5</a:t>
            </a:r>
            <a:endParaRPr lang="en-US" altLang="zh-CN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1500" y="2306320"/>
            <a:ext cx="4869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一体化餐饮管理平台 </a:t>
            </a:r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您的智能餐饮管理专家</a:t>
            </a:r>
            <a:endParaRPr lang="en-US" altLang="en-US" sz="16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pic>
        <p:nvPicPr>
          <p:cNvPr id="10" name="图片 9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17290" r="17290"/>
          <a:stretch>
            <a:fillRect/>
          </a:stretch>
        </p:blipFill>
        <p:spPr>
          <a:xfrm>
            <a:off x="0" y="0"/>
            <a:ext cx="9144000" cy="2038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85750"/>
            <a:ext cx="8001000" cy="7296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设备与公告管理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993775"/>
            <a:ext cx="8001000" cy="7588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设备状态监控，一键清空人脸数据重新下发</a:t>
            </a:r>
            <a:endParaRPr lang="zh-CN" alt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zh-CN" alt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公告预发布、置顶、富文本编辑</a:t>
            </a:r>
            <a:endParaRPr lang="zh-CN" alt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00050" y="2247900"/>
            <a:ext cx="2781151" cy="2266950"/>
          </a:xfrm>
          <a:prstGeom prst="rect">
            <a:avLst/>
          </a:prstGeom>
        </p:spPr>
      </p:pic>
      <p:sp>
        <p:nvSpPr>
          <p:cNvPr id="6" name="Text 2"/>
          <p:cNvSpPr/>
          <p:nvPr>
            <p:custDataLst>
              <p:tags r:id="rId4"/>
            </p:custDataLst>
          </p:nvPr>
        </p:nvSpPr>
        <p:spPr>
          <a:xfrm>
            <a:off x="752475" y="3098006"/>
            <a:ext cx="2076301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设备状态监控</a:t>
            </a:r>
            <a:endParaRPr lang="en-US" sz="1200" dirty="0"/>
          </a:p>
        </p:txBody>
      </p:sp>
      <p:sp>
        <p:nvSpPr>
          <p:cNvPr id="7" name="Text 3"/>
          <p:cNvSpPr/>
          <p:nvPr>
            <p:custDataLst>
              <p:tags r:id="rId5"/>
            </p:custDataLst>
          </p:nvPr>
        </p:nvSpPr>
        <p:spPr>
          <a:xfrm>
            <a:off x="752475" y="3388519"/>
            <a:ext cx="2076301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实时监测设备运行状况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（如离线、异常等）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，确保服务不间断，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异常也能及时排查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3181201" y="2247900"/>
            <a:ext cx="2781151" cy="2266950"/>
          </a:xfrm>
          <a:prstGeom prst="rect">
            <a:avLst/>
          </a:prstGeom>
        </p:spPr>
      </p:pic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3533626" y="3098006"/>
            <a:ext cx="2076301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远程清空人脸数据</a:t>
            </a:r>
            <a:endParaRPr lang="en-US" sz="1200" dirty="0"/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3533626" y="3388519"/>
            <a:ext cx="2076301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一键远程清除设备存储的人脸信息，保护用户隐私，满足合规需求。</a:t>
            </a:r>
            <a:endParaRPr lang="en-US" sz="1050" dirty="0"/>
          </a:p>
        </p:txBody>
      </p:sp>
      <p:pic>
        <p:nvPicPr>
          <p:cNvPr id="11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5962352" y="2247900"/>
            <a:ext cx="2781151" cy="2266950"/>
          </a:xfrm>
          <a:prstGeom prst="rect">
            <a:avLst/>
          </a:prstGeom>
        </p:spPr>
      </p:pic>
      <p:sp>
        <p:nvSpPr>
          <p:cNvPr id="12" name="Text 6"/>
          <p:cNvSpPr/>
          <p:nvPr>
            <p:custDataLst>
              <p:tags r:id="rId12"/>
            </p:custDataLst>
          </p:nvPr>
        </p:nvSpPr>
        <p:spPr>
          <a:xfrm>
            <a:off x="6314777" y="3098006"/>
            <a:ext cx="2076301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公告管理优化</a:t>
            </a:r>
            <a:endParaRPr lang="en-US" sz="1200" dirty="0"/>
          </a:p>
        </p:txBody>
      </p:sp>
      <p:sp>
        <p:nvSpPr>
          <p:cNvPr id="13" name="Text 7"/>
          <p:cNvSpPr/>
          <p:nvPr>
            <p:custDataLst>
              <p:tags r:id="rId13"/>
            </p:custDataLst>
          </p:nvPr>
        </p:nvSpPr>
        <p:spPr>
          <a:xfrm>
            <a:off x="6314777" y="3388519"/>
            <a:ext cx="2076301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预发布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（可设置发布时间、过期时间）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、置顶功能让重要通知触达每位用户，富文本编辑提升信息吸引力。</a:t>
            </a:r>
            <a:endParaRPr lang="en-US" sz="1050" dirty="0"/>
          </a:p>
        </p:txBody>
      </p:sp>
      <p:pic>
        <p:nvPicPr>
          <p:cNvPr id="14" name="图片 13" descr="logo-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用户端体验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1B9EDB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2500" dirty="0"/>
          </a:p>
        </p:txBody>
      </p:sp>
      <p:pic>
        <p:nvPicPr>
          <p:cNvPr id="9" name="图片 8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429125" y="285750"/>
            <a:ext cx="4038600" cy="101663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2755" y="361950"/>
            <a:ext cx="4572000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随时随地，畅享便捷餐饮服务</a:t>
            </a:r>
            <a:endParaRPr lang="en-US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23" name="Text 3"/>
          <p:cNvSpPr/>
          <p:nvPr>
            <p:custDataLst>
              <p:tags r:id="rId1"/>
            </p:custDataLst>
          </p:nvPr>
        </p:nvSpPr>
        <p:spPr>
          <a:xfrm>
            <a:off x="877570" y="384556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在线点餐，轻松</a:t>
            </a: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选购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4" name="Text 4"/>
          <p:cNvSpPr/>
          <p:nvPr>
            <p:custDataLst>
              <p:tags r:id="rId2"/>
            </p:custDataLst>
          </p:nvPr>
        </p:nvSpPr>
        <p:spPr>
          <a:xfrm>
            <a:off x="877570" y="4093210"/>
            <a:ext cx="1881187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用户可按日期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餐别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，类型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筛选心仪菜品，享受个性化餐饮体验。</a:t>
            </a:r>
            <a:endParaRPr lang="en-US" sz="1050" dirty="0"/>
          </a:p>
        </p:txBody>
      </p:sp>
      <p:sp>
        <p:nvSpPr>
          <p:cNvPr id="25" name="Text 5"/>
          <p:cNvSpPr/>
          <p:nvPr>
            <p:custDataLst>
              <p:tags r:id="rId3"/>
            </p:custDataLst>
          </p:nvPr>
        </p:nvSpPr>
        <p:spPr>
          <a:xfrm>
            <a:off x="3377248" y="384556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扫码即点，规格自选</a:t>
            </a:r>
            <a:endParaRPr lang="en-US" sz="1200" dirty="0"/>
          </a:p>
        </p:txBody>
      </p:sp>
      <p:sp>
        <p:nvSpPr>
          <p:cNvPr id="26" name="Text 6"/>
          <p:cNvSpPr/>
          <p:nvPr>
            <p:custDataLst>
              <p:tags r:id="rId4"/>
            </p:custDataLst>
          </p:nvPr>
        </p:nvSpPr>
        <p:spPr>
          <a:xfrm>
            <a:off x="3377248" y="409321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免登录扫码点餐，快速下单，支持菜品规格选择，满足多样化需求。</a:t>
            </a:r>
            <a:endParaRPr lang="en-US" sz="1050" dirty="0"/>
          </a:p>
        </p:txBody>
      </p:sp>
      <p:sp>
        <p:nvSpPr>
          <p:cNvPr id="27" name="Text 7"/>
          <p:cNvSpPr/>
          <p:nvPr>
            <p:custDataLst>
              <p:tags r:id="rId5"/>
            </p:custDataLst>
          </p:nvPr>
        </p:nvSpPr>
        <p:spPr>
          <a:xfrm>
            <a:off x="5877560" y="384556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个人中心，一应俱全</a:t>
            </a:r>
            <a:endParaRPr lang="en-US" sz="1200" dirty="0"/>
          </a:p>
        </p:txBody>
      </p:sp>
      <p:sp>
        <p:nvSpPr>
          <p:cNvPr id="28" name="Text 8"/>
          <p:cNvSpPr/>
          <p:nvPr>
            <p:custDataLst>
              <p:tags r:id="rId6"/>
            </p:custDataLst>
          </p:nvPr>
        </p:nvSpPr>
        <p:spPr>
          <a:xfrm>
            <a:off x="5877560" y="409321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查看充值记录，浏览公告，留言互动，购物车实时预览，订单管理灵活便捷。</a:t>
            </a:r>
            <a:endParaRPr lang="en-US" sz="1050" dirty="0"/>
          </a:p>
        </p:txBody>
      </p:sp>
      <p:pic>
        <p:nvPicPr>
          <p:cNvPr id="29" name="图片 28" descr="pythonweb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70940" y="937260"/>
            <a:ext cx="1308735" cy="2755900"/>
          </a:xfrm>
          <a:prstGeom prst="rect">
            <a:avLst/>
          </a:prstGeom>
        </p:spPr>
      </p:pic>
      <p:pic>
        <p:nvPicPr>
          <p:cNvPr id="30" name="图片 29" descr="pythonweb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44900" y="925195"/>
            <a:ext cx="1346200" cy="2806065"/>
          </a:xfrm>
          <a:prstGeom prst="rect">
            <a:avLst/>
          </a:prstGeom>
        </p:spPr>
      </p:pic>
      <p:pic>
        <p:nvPicPr>
          <p:cNvPr id="32" name="图片 31" descr="PixPin_2025-05-28_16-11-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6800" y="925195"/>
            <a:ext cx="1342390" cy="2797810"/>
          </a:xfrm>
          <a:prstGeom prst="rect">
            <a:avLst/>
          </a:prstGeom>
        </p:spPr>
      </p:pic>
      <p:pic>
        <p:nvPicPr>
          <p:cNvPr id="33" name="图片 32" descr="logo-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4429125" y="285750"/>
            <a:ext cx="4038600" cy="101663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2755" y="361950"/>
            <a:ext cx="4572000" cy="437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随时随地，畅享便捷餐饮服务</a:t>
            </a:r>
            <a:endParaRPr lang="en-US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23" name="Text 3"/>
          <p:cNvSpPr/>
          <p:nvPr>
            <p:custDataLst>
              <p:tags r:id="rId1"/>
            </p:custDataLst>
          </p:nvPr>
        </p:nvSpPr>
        <p:spPr>
          <a:xfrm>
            <a:off x="877570" y="384556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取餐消费码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4" name="Text 4"/>
          <p:cNvSpPr/>
          <p:nvPr>
            <p:custDataLst>
              <p:tags r:id="rId2"/>
            </p:custDataLst>
          </p:nvPr>
        </p:nvSpPr>
        <p:spPr>
          <a:xfrm>
            <a:off x="877570" y="4093210"/>
            <a:ext cx="1881187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zh-CN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凭消费码取餐、消费方便快捷</a:t>
            </a:r>
            <a:endParaRPr lang="zh-CN" sz="1050" dirty="0"/>
          </a:p>
        </p:txBody>
      </p:sp>
      <p:sp>
        <p:nvSpPr>
          <p:cNvPr id="25" name="Text 5"/>
          <p:cNvSpPr/>
          <p:nvPr>
            <p:custDataLst>
              <p:tags r:id="rId3"/>
            </p:custDataLst>
          </p:nvPr>
        </p:nvSpPr>
        <p:spPr>
          <a:xfrm>
            <a:off x="3377248" y="384556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公告信息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6" name="Text 6"/>
          <p:cNvSpPr/>
          <p:nvPr>
            <p:custDataLst>
              <p:tags r:id="rId4"/>
            </p:custDataLst>
          </p:nvPr>
        </p:nvSpPr>
        <p:spPr>
          <a:xfrm>
            <a:off x="3377565" y="4093210"/>
            <a:ext cx="188087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置顶的公告会默认展开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7" name="Text 7"/>
          <p:cNvSpPr/>
          <p:nvPr>
            <p:custDataLst>
              <p:tags r:id="rId5"/>
            </p:custDataLst>
          </p:nvPr>
        </p:nvSpPr>
        <p:spPr>
          <a:xfrm>
            <a:off x="5877560" y="3845560"/>
            <a:ext cx="1881187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留言反馈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8" name="Text 8"/>
          <p:cNvSpPr/>
          <p:nvPr>
            <p:custDataLst>
              <p:tags r:id="rId6"/>
            </p:custDataLst>
          </p:nvPr>
        </p:nvSpPr>
        <p:spPr>
          <a:xfrm>
            <a:off x="5877560" y="4093210"/>
            <a:ext cx="1881187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建立有效的用户反馈渠道，及时响应用户意见</a:t>
            </a:r>
            <a:endParaRPr lang="en-US" sz="1050" dirty="0"/>
          </a:p>
        </p:txBody>
      </p:sp>
      <p:pic>
        <p:nvPicPr>
          <p:cNvPr id="2" name="图片 1" descr="pythonweb4-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430" y="956310"/>
            <a:ext cx="1310640" cy="2733040"/>
          </a:xfrm>
          <a:prstGeom prst="rect">
            <a:avLst/>
          </a:prstGeom>
        </p:spPr>
      </p:pic>
      <p:pic>
        <p:nvPicPr>
          <p:cNvPr id="3" name="图片 2" descr="微信图片_202505281630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4260" y="925195"/>
            <a:ext cx="1347470" cy="2811145"/>
          </a:xfrm>
          <a:prstGeom prst="rect">
            <a:avLst/>
          </a:prstGeom>
        </p:spPr>
      </p:pic>
      <p:pic>
        <p:nvPicPr>
          <p:cNvPr id="4" name="图片 3" descr="微信图片_202505281659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2995" y="982345"/>
            <a:ext cx="1322705" cy="2765425"/>
          </a:xfrm>
          <a:prstGeom prst="rect">
            <a:avLst/>
          </a:prstGeom>
        </p:spPr>
      </p:pic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数据与报表管理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1B9EDB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22500" dirty="0"/>
          </a:p>
        </p:txBody>
      </p:sp>
      <p:pic>
        <p:nvPicPr>
          <p:cNvPr id="9" name="图片 8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958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</a:t>
            </a: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看板</a:t>
            </a: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，运营一目了然</a:t>
            </a:r>
            <a:endParaRPr lang="en-US" sz="2250" dirty="0"/>
          </a:p>
        </p:txBody>
      </p:sp>
      <p:sp>
        <p:nvSpPr>
          <p:cNvPr id="17" name="圆角矩形 16"/>
          <p:cNvSpPr/>
          <p:nvPr/>
        </p:nvSpPr>
        <p:spPr>
          <a:xfrm>
            <a:off x="571500" y="1036955"/>
            <a:ext cx="7849870" cy="410591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958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报表数据汇总</a:t>
            </a:r>
            <a:r>
              <a:rPr lang="en-US" altLang="zh-CN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</a:t>
            </a: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精准把握消费趋势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036955"/>
            <a:ext cx="7849870" cy="3910965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647950"/>
            <a:ext cx="4762500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扫码点餐</a:t>
            </a:r>
            <a:r>
              <a:rPr lang="zh-CN" alt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购物</a:t>
            </a: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模块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1B9EDB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sz="22500" dirty="0"/>
          </a:p>
        </p:txBody>
      </p:sp>
      <p:pic>
        <p:nvPicPr>
          <p:cNvPr id="9" name="图片 8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系统设置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7849870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633666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灵活设置餐桌区域、商品类型、结账折扣等，轻松适配不同场景需求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桌台智能化，提升餐厅效率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7849870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359791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桌台状态管理（空闲→预约→用餐中→待清理）</a:t>
            </a:r>
            <a:endParaRPr 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content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目录</a:t>
            </a:r>
            <a:endParaRPr lang="en-US" sz="2250" dirty="0"/>
          </a:p>
        </p:txBody>
      </p:sp>
      <p:sp>
        <p:nvSpPr>
          <p:cNvPr id="6" name="Text 3"/>
          <p:cNvSpPr/>
          <p:nvPr>
            <p:custDataLst>
              <p:tags r:id="rId2"/>
            </p:custDataLst>
          </p:nvPr>
        </p:nvSpPr>
        <p:spPr>
          <a:xfrm>
            <a:off x="3524250" y="98821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1B9E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875" dirty="0"/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3990975" y="10596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系统概述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990975" y="13073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9" name="Text 6"/>
          <p:cNvSpPr/>
          <p:nvPr>
            <p:custDataLst>
              <p:tags r:id="rId4"/>
            </p:custDataLst>
          </p:nvPr>
        </p:nvSpPr>
        <p:spPr>
          <a:xfrm>
            <a:off x="3524250" y="161686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1B9E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875" dirty="0"/>
          </a:p>
        </p:txBody>
      </p:sp>
      <p:sp>
        <p:nvSpPr>
          <p:cNvPr id="10" name="Text 7"/>
          <p:cNvSpPr/>
          <p:nvPr>
            <p:custDataLst>
              <p:tags r:id="rId5"/>
            </p:custDataLst>
          </p:nvPr>
        </p:nvSpPr>
        <p:spPr>
          <a:xfrm>
            <a:off x="3990975" y="16883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核心功能展示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990975" y="19359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2" name="Text 9"/>
          <p:cNvSpPr/>
          <p:nvPr>
            <p:custDataLst>
              <p:tags r:id="rId6"/>
            </p:custDataLst>
          </p:nvPr>
        </p:nvSpPr>
        <p:spPr>
          <a:xfrm>
            <a:off x="3524250" y="224551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1B9E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875" dirty="0"/>
          </a:p>
        </p:txBody>
      </p:sp>
      <p:sp>
        <p:nvSpPr>
          <p:cNvPr id="13" name="Text 10"/>
          <p:cNvSpPr/>
          <p:nvPr>
            <p:custDataLst>
              <p:tags r:id="rId7"/>
            </p:custDataLst>
          </p:nvPr>
        </p:nvSpPr>
        <p:spPr>
          <a:xfrm>
            <a:off x="3990975" y="23169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用户端体验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990975" y="25646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5" name="Text 12"/>
          <p:cNvSpPr/>
          <p:nvPr>
            <p:custDataLst>
              <p:tags r:id="rId8"/>
            </p:custDataLst>
          </p:nvPr>
        </p:nvSpPr>
        <p:spPr>
          <a:xfrm>
            <a:off x="3524250" y="287416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1B9E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1875" dirty="0"/>
          </a:p>
        </p:txBody>
      </p:sp>
      <p:sp>
        <p:nvSpPr>
          <p:cNvPr id="16" name="Text 13"/>
          <p:cNvSpPr/>
          <p:nvPr>
            <p:custDataLst>
              <p:tags r:id="rId9"/>
            </p:custDataLst>
          </p:nvPr>
        </p:nvSpPr>
        <p:spPr>
          <a:xfrm>
            <a:off x="3990975" y="29456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数据与报表管理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3990975" y="31932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8" name="Text 15"/>
          <p:cNvSpPr/>
          <p:nvPr>
            <p:custDataLst>
              <p:tags r:id="rId10"/>
            </p:custDataLst>
          </p:nvPr>
        </p:nvSpPr>
        <p:spPr>
          <a:xfrm>
            <a:off x="3524250" y="3502819"/>
            <a:ext cx="352425" cy="3333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040"/>
              </a:lnSpc>
              <a:buNone/>
            </a:pPr>
            <a:r>
              <a:rPr lang="en-US" sz="1875" b="1" dirty="0">
                <a:solidFill>
                  <a:srgbClr val="1B9E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sz="1875" dirty="0"/>
          </a:p>
        </p:txBody>
      </p:sp>
      <p:sp>
        <p:nvSpPr>
          <p:cNvPr id="19" name="Text 16"/>
          <p:cNvSpPr/>
          <p:nvPr>
            <p:custDataLst>
              <p:tags r:id="rId11"/>
            </p:custDataLst>
          </p:nvPr>
        </p:nvSpPr>
        <p:spPr>
          <a:xfrm>
            <a:off x="3990975" y="357425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扫码点餐模块（独立模块）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990975" y="3821906"/>
            <a:ext cx="4581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pic>
        <p:nvPicPr>
          <p:cNvPr id="23" name="图片 22" descr="logo-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桌台管理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7849870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745871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预添加桌台信息生成二维码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商品管理</a:t>
            </a:r>
            <a:r>
              <a:rPr lang="en-US" altLang="zh-CN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-</a:t>
            </a: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规格、选项高度定制化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7849870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745871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可设置多种规格、限制规格选择数量（规格多选单选），指定规格加价等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手机端免登录点餐、购物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1880235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745871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用户通过微信扫描桌台二维码实现免登录点餐、购物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686935" y="1244600"/>
            <a:ext cx="1880235" cy="3703320"/>
          </a:xfrm>
          <a:prstGeom prst="roundRect">
            <a:avLst>
              <a:gd name="adj" fmla="val 2589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692265" y="1244600"/>
            <a:ext cx="1880235" cy="3703320"/>
          </a:xfrm>
          <a:prstGeom prst="roundRect">
            <a:avLst>
              <a:gd name="adj" fmla="val 2589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629535" y="1244600"/>
            <a:ext cx="1880235" cy="3703320"/>
          </a:xfrm>
          <a:prstGeom prst="roundRect">
            <a:avLst>
              <a:gd name="adj" fmla="val 2589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快速结账体验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7849870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745871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一键结算，支持个性化折扣与茶位费，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应收找零等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，加速顾客离店流程。</a:t>
            </a:r>
            <a:endParaRPr 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71500" y="285750"/>
            <a:ext cx="8001000" cy="5695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商品销售汇总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1500" y="1244600"/>
            <a:ext cx="7849870" cy="3703320"/>
          </a:xfrm>
          <a:prstGeom prst="roundRect">
            <a:avLst>
              <a:gd name="adj" fmla="val 2589"/>
            </a:avLst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1500" y="877570"/>
            <a:ext cx="745871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精准把控各商品销售状况，分析用户购物</a:t>
            </a:r>
            <a:r>
              <a:rPr lang="en-US" altLang="zh-CN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/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点餐</a:t>
            </a:r>
            <a:r>
              <a:rPr lang="zh-CN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偏好</a:t>
            </a:r>
            <a:endParaRPr lang="zh-CN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014538"/>
            <a:ext cx="80010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zh-CN" alt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谢谢观看</a:t>
            </a:r>
            <a:endParaRPr lang="zh-CN" altLang="en-US" sz="37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71500" y="3014663"/>
            <a:ext cx="604838" cy="114300"/>
          </a:xfrm>
          <a:prstGeom prst="rect">
            <a:avLst/>
          </a:prstGeom>
          <a:solidFill>
            <a:srgbClr val="1B9EDB"/>
          </a:solidFill>
        </p:spPr>
      </p:sp>
      <p:sp>
        <p:nvSpPr>
          <p:cNvPr id="5" name="Text 2"/>
          <p:cNvSpPr/>
          <p:nvPr/>
        </p:nvSpPr>
        <p:spPr>
          <a:xfrm>
            <a:off x="571500" y="3462337"/>
            <a:ext cx="80010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2025-05-28</a:t>
            </a:r>
            <a:endParaRPr lang="en-US" sz="1200" dirty="0"/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系统概述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1B9EDB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2500" dirty="0"/>
          </a:p>
        </p:txBody>
      </p:sp>
      <p:pic>
        <p:nvPicPr>
          <p:cNvPr id="10" name="图片 9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一体化餐饮管理平台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7042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适用于企业食堂、校园餐饮、连锁餐厅等多场景量身定制的数字化解决方案，它将在线预订、扫码点餐、后台管理、数据分析等流程整合于一体，通过Web 后台 + 微信端 + 智能硬件多终端协同运作，彻底颠覆传统订餐模式，助力餐饮管理实现数字化升级</a:t>
            </a:r>
            <a:endParaRPr 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39875" y="2400300"/>
            <a:ext cx="476250" cy="476250"/>
          </a:xfrm>
          <a:prstGeom prst="rect">
            <a:avLst/>
          </a:prstGeom>
        </p:spPr>
      </p:pic>
      <p:sp>
        <p:nvSpPr>
          <p:cNvPr id="7" name="Text 3"/>
          <p:cNvSpPr/>
          <p:nvPr>
            <p:custDataLst>
              <p:tags r:id="rId4"/>
            </p:custDataLst>
          </p:nvPr>
        </p:nvSpPr>
        <p:spPr>
          <a:xfrm>
            <a:off x="571500" y="299085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场景适应性</a:t>
            </a:r>
            <a:endParaRPr lang="en-US" sz="1200" dirty="0"/>
          </a:p>
        </p:txBody>
      </p:sp>
      <p:sp>
        <p:nvSpPr>
          <p:cNvPr id="8" name="Text 4"/>
          <p:cNvSpPr/>
          <p:nvPr>
            <p:custDataLst>
              <p:tags r:id="rId5"/>
            </p:custDataLst>
          </p:nvPr>
        </p:nvSpPr>
        <p:spPr>
          <a:xfrm>
            <a:off x="571500" y="3238500"/>
            <a:ext cx="2413000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本系统专为多元化餐饮环境设计，无缝对接企业食堂、校园餐饮及连锁餐厅，实现高效管理。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333875" y="2400300"/>
            <a:ext cx="476250" cy="476250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8"/>
            </p:custDataLst>
          </p:nvPr>
        </p:nvSpPr>
        <p:spPr>
          <a:xfrm>
            <a:off x="3365500" y="299085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全面覆盖</a:t>
            </a:r>
            <a:endParaRPr lang="en-US" sz="1200" dirty="0"/>
          </a:p>
        </p:txBody>
      </p:sp>
      <p:sp>
        <p:nvSpPr>
          <p:cNvPr id="11" name="Text 6"/>
          <p:cNvSpPr/>
          <p:nvPr>
            <p:custDataLst>
              <p:tags r:id="rId9"/>
            </p:custDataLst>
          </p:nvPr>
        </p:nvSpPr>
        <p:spPr>
          <a:xfrm>
            <a:off x="3365500" y="3238500"/>
            <a:ext cx="2413000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无论是在企业还是学校，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工厂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或是遍布各地的连锁店，我们的解决方案都能满足您的需求。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7127875" y="2400300"/>
            <a:ext cx="476250" cy="476250"/>
          </a:xfrm>
          <a:prstGeom prst="rect">
            <a:avLst/>
          </a:prstGeom>
        </p:spPr>
      </p:pic>
      <p:sp>
        <p:nvSpPr>
          <p:cNvPr id="13" name="Text 7"/>
          <p:cNvSpPr/>
          <p:nvPr>
            <p:custDataLst>
              <p:tags r:id="rId12"/>
            </p:custDataLst>
          </p:nvPr>
        </p:nvSpPr>
        <p:spPr>
          <a:xfrm>
            <a:off x="6159500" y="299085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灵活性</a:t>
            </a:r>
            <a:endParaRPr lang="en-US" sz="1200" dirty="0"/>
          </a:p>
        </p:txBody>
      </p:sp>
      <p:sp>
        <p:nvSpPr>
          <p:cNvPr id="14" name="Text 8"/>
          <p:cNvSpPr/>
          <p:nvPr>
            <p:custDataLst>
              <p:tags r:id="rId13"/>
            </p:custDataLst>
          </p:nvPr>
        </p:nvSpPr>
        <p:spPr>
          <a:xfrm>
            <a:off x="6159500" y="3238500"/>
            <a:ext cx="2413000" cy="6286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根据不同餐饮场景的特点，系统提供定制化的功能，确保每个环节都能得到最优化处理。</a:t>
            </a:r>
            <a:endParaRPr lang="en-US" sz="1050" dirty="0"/>
          </a:p>
        </p:txBody>
      </p:sp>
      <p:pic>
        <p:nvPicPr>
          <p:cNvPr id="16" name="图片 15" descr="logo-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全流程管理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114300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覆盖管理员后台、用户端、设备端的全面解决方案</a:t>
            </a:r>
            <a:endParaRPr lang="en-US" sz="1200" dirty="0"/>
          </a:p>
        </p:txBody>
      </p:sp>
      <p:sp>
        <p:nvSpPr>
          <p:cNvPr id="6" name="Text 3"/>
          <p:cNvSpPr/>
          <p:nvPr>
            <p:custDataLst>
              <p:tags r:id="rId2"/>
            </p:custDataLst>
          </p:nvPr>
        </p:nvSpPr>
        <p:spPr>
          <a:xfrm>
            <a:off x="571500" y="18669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管理员后台</a:t>
            </a:r>
            <a:endParaRPr lang="en-US" sz="1200" dirty="0"/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571500" y="2114550"/>
            <a:ext cx="241300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集中控制，全局视角，轻松管理用户、权限与设备，实现高效运营。</a:t>
            </a:r>
            <a:endParaRPr lang="en-US" sz="1050" dirty="0"/>
          </a:p>
        </p:txBody>
      </p:sp>
      <p:sp>
        <p:nvSpPr>
          <p:cNvPr id="8" name="Text 5"/>
          <p:cNvSpPr/>
          <p:nvPr>
            <p:custDataLst>
              <p:tags r:id="rId4"/>
            </p:custDataLst>
          </p:nvPr>
        </p:nvSpPr>
        <p:spPr>
          <a:xfrm>
            <a:off x="3365500" y="18669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用户端体验</a:t>
            </a:r>
            <a:endParaRPr lang="en-US" sz="1200" dirty="0"/>
          </a:p>
        </p:txBody>
      </p:sp>
      <p:sp>
        <p:nvSpPr>
          <p:cNvPr id="9" name="Text 6"/>
          <p:cNvSpPr/>
          <p:nvPr>
            <p:custDataLst>
              <p:tags r:id="rId5"/>
            </p:custDataLst>
          </p:nvPr>
        </p:nvSpPr>
        <p:spPr>
          <a:xfrm>
            <a:off x="3365500" y="2114550"/>
            <a:ext cx="241300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无缝对接，提供个性化服务，确保每位用户都能享受流畅的餐饮体验。</a:t>
            </a:r>
            <a:endParaRPr lang="en-US" sz="1050" dirty="0"/>
          </a:p>
        </p:txBody>
      </p:sp>
      <p:sp>
        <p:nvSpPr>
          <p:cNvPr id="10" name="Text 7"/>
          <p:cNvSpPr/>
          <p:nvPr>
            <p:custDataLst>
              <p:tags r:id="rId6"/>
            </p:custDataLst>
          </p:nvPr>
        </p:nvSpPr>
        <p:spPr>
          <a:xfrm>
            <a:off x="6159500" y="1866900"/>
            <a:ext cx="2413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设备端集成</a:t>
            </a:r>
            <a:endParaRPr lang="en-US" sz="1200" dirty="0"/>
          </a:p>
        </p:txBody>
      </p:sp>
      <p:sp>
        <p:nvSpPr>
          <p:cNvPr id="11" name="Text 8"/>
          <p:cNvSpPr/>
          <p:nvPr>
            <p:custDataLst>
              <p:tags r:id="rId7"/>
            </p:custDataLst>
          </p:nvPr>
        </p:nvSpPr>
        <p:spPr>
          <a:xfrm>
            <a:off x="6159500" y="2114550"/>
            <a:ext cx="2413000" cy="419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智能设备互联互通，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小票打印机、消费机、人脸机等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75" y="2726690"/>
            <a:ext cx="2572385" cy="1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200400" y="2689225"/>
            <a:ext cx="2578100" cy="187515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6156325" y="2689225"/>
            <a:ext cx="1008380" cy="9632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4325" y="3652520"/>
            <a:ext cx="1220470" cy="974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4705" y="2571750"/>
            <a:ext cx="1407795" cy="1150620"/>
          </a:xfrm>
          <a:prstGeom prst="rect">
            <a:avLst/>
          </a:prstGeom>
        </p:spPr>
      </p:pic>
      <p:pic>
        <p:nvPicPr>
          <p:cNvPr id="17" name="图片 16" descr="logo-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核心目标：提升运营效率，优化用户体验。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00050" y="2019300"/>
            <a:ext cx="2085975" cy="2266950"/>
          </a:xfrm>
          <a:prstGeom prst="rect">
            <a:avLst/>
          </a:prstGeom>
        </p:spPr>
      </p:pic>
      <p:sp>
        <p:nvSpPr>
          <p:cNvPr id="6" name="Text 2"/>
          <p:cNvSpPr/>
          <p:nvPr>
            <p:custDataLst>
              <p:tags r:id="rId4"/>
            </p:custDataLst>
          </p:nvPr>
        </p:nvSpPr>
        <p:spPr>
          <a:xfrm>
            <a:off x="752475" y="286940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运营效率</a:t>
            </a:r>
            <a:endParaRPr lang="en-US" sz="1200" dirty="0"/>
          </a:p>
        </p:txBody>
      </p:sp>
      <p:sp>
        <p:nvSpPr>
          <p:cNvPr id="7" name="Text 3"/>
          <p:cNvSpPr/>
          <p:nvPr>
            <p:custDataLst>
              <p:tags r:id="rId5"/>
            </p:custDataLst>
          </p:nvPr>
        </p:nvSpPr>
        <p:spPr>
          <a:xfrm>
            <a:off x="752475" y="315991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通过自动化流程减少人力成本，提高餐饮服务速度与准确性。</a:t>
            </a:r>
            <a:endParaRPr lang="en-US" sz="1050" dirty="0"/>
          </a:p>
        </p:txBody>
      </p:sp>
      <p:pic>
        <p:nvPicPr>
          <p:cNvPr id="8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2486025" y="2019300"/>
            <a:ext cx="2085975" cy="2266950"/>
          </a:xfrm>
          <a:prstGeom prst="rect">
            <a:avLst/>
          </a:prstGeom>
        </p:spPr>
      </p:pic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2838450" y="286940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用户体验</a:t>
            </a:r>
            <a:endParaRPr lang="en-US" sz="1200" dirty="0"/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2838450" y="315991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简化订餐流程，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提供用餐评价、留言等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增强用户满意度与忠诚度。</a:t>
            </a:r>
            <a:endParaRPr lang="en-US" sz="1050" dirty="0"/>
          </a:p>
        </p:txBody>
      </p:sp>
      <p:pic>
        <p:nvPicPr>
          <p:cNvPr id="11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572000" y="2019300"/>
            <a:ext cx="2085975" cy="2266950"/>
          </a:xfrm>
          <a:prstGeom prst="rect">
            <a:avLst/>
          </a:prstGeom>
        </p:spPr>
      </p:pic>
      <p:sp>
        <p:nvSpPr>
          <p:cNvPr id="12" name="Text 6"/>
          <p:cNvSpPr/>
          <p:nvPr>
            <p:custDataLst>
              <p:tags r:id="rId12"/>
            </p:custDataLst>
          </p:nvPr>
        </p:nvSpPr>
        <p:spPr>
          <a:xfrm>
            <a:off x="4924425" y="286940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数据分析</a:t>
            </a:r>
            <a:endParaRPr lang="en-US" sz="1200" dirty="0"/>
          </a:p>
        </p:txBody>
      </p:sp>
      <p:sp>
        <p:nvSpPr>
          <p:cNvPr id="13" name="Text 7"/>
          <p:cNvSpPr/>
          <p:nvPr>
            <p:custDataLst>
              <p:tags r:id="rId13"/>
            </p:custDataLst>
          </p:nvPr>
        </p:nvSpPr>
        <p:spPr>
          <a:xfrm>
            <a:off x="4924425" y="315991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从部门、用户、菜品等多个维度进行分析，精准把握消费趋势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657975" y="2019300"/>
            <a:ext cx="2085975" cy="2266950"/>
          </a:xfrm>
          <a:prstGeom prst="rect">
            <a:avLst/>
          </a:prstGeom>
        </p:spPr>
      </p:pic>
      <p:sp>
        <p:nvSpPr>
          <p:cNvPr id="15" name="Text 8"/>
          <p:cNvSpPr/>
          <p:nvPr>
            <p:custDataLst>
              <p:tags r:id="rId16"/>
            </p:custDataLst>
          </p:nvPr>
        </p:nvSpPr>
        <p:spPr>
          <a:xfrm>
            <a:off x="7010400" y="2869406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日志记录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6" name="Text 9"/>
          <p:cNvSpPr/>
          <p:nvPr>
            <p:custDataLst>
              <p:tags r:id="rId17"/>
            </p:custDataLst>
          </p:nvPr>
        </p:nvSpPr>
        <p:spPr>
          <a:xfrm>
            <a:off x="7010400" y="3159919"/>
            <a:ext cx="13811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系统敏感操作日志全程记录，全方位保障信息安全，让您无后顾之忧</a:t>
            </a:r>
            <a:endParaRPr lang="zh-CN" altLang="en-US" sz="105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9" name="图片 18" descr="logo-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核心功能展示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333333">
              <a:alpha val="30000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1B9EDB">
                    <a:alpha val="7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2500" dirty="0"/>
          </a:p>
        </p:txBody>
      </p:sp>
      <p:pic>
        <p:nvPicPr>
          <p:cNvPr id="7" name="图片 6" descr="logo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9588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l="504" r="504"/>
          <a:stretch>
            <a:fillRect/>
          </a:stretch>
        </p:blipFill>
        <p:spPr>
          <a:xfrm>
            <a:off x="0" y="0"/>
            <a:ext cx="9144000" cy="51958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445135"/>
            <a:ext cx="8001000" cy="61722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1113155"/>
            <a:ext cx="8001000" cy="5937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多级部门管理（支持3级部门，自动生成与手动编辑结合）。</a:t>
            </a:r>
            <a:endParaRPr 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用户批量导入（Excel模板）</a:t>
            </a:r>
            <a:endParaRPr lang="zh-CN" alt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00050" y="2647950"/>
            <a:ext cx="2085975" cy="2338388"/>
          </a:xfrm>
          <a:prstGeom prst="rect">
            <a:avLst/>
          </a:prstGeom>
        </p:spPr>
      </p:pic>
      <p:sp>
        <p:nvSpPr>
          <p:cNvPr id="7" name="Text 3"/>
          <p:cNvSpPr/>
          <p:nvPr>
            <p:custDataLst>
              <p:tags r:id="rId4"/>
            </p:custDataLst>
          </p:nvPr>
        </p:nvSpPr>
        <p:spPr>
          <a:xfrm>
            <a:off x="752475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多级部门管理</a:t>
            </a:r>
            <a:endParaRPr lang="en-US" sz="1200" dirty="0"/>
          </a:p>
        </p:txBody>
      </p:sp>
      <p:sp>
        <p:nvSpPr>
          <p:cNvPr id="8" name="Text 4"/>
          <p:cNvSpPr/>
          <p:nvPr>
            <p:custDataLst>
              <p:tags r:id="rId5"/>
            </p:custDataLst>
          </p:nvPr>
        </p:nvSpPr>
        <p:spPr>
          <a:xfrm>
            <a:off x="752475" y="3719195"/>
            <a:ext cx="1381125" cy="114109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支持3级部门架构，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导入用户可自动生成一级部门，手动编辑多级部门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，灵活适应组织结构变化。</a:t>
            </a:r>
            <a:endParaRPr lang="en-US" sz="1050" dirty="0"/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2486025" y="2647950"/>
            <a:ext cx="2085975" cy="2338388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8"/>
            </p:custDataLst>
          </p:nvPr>
        </p:nvSpPr>
        <p:spPr>
          <a:xfrm>
            <a:off x="2838450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用户批量操作</a:t>
            </a:r>
            <a:endParaRPr lang="en-US" sz="1200" dirty="0"/>
          </a:p>
        </p:txBody>
      </p:sp>
      <p:sp>
        <p:nvSpPr>
          <p:cNvPr id="11" name="Text 6"/>
          <p:cNvSpPr/>
          <p:nvPr>
            <p:custDataLst>
              <p:tags r:id="rId9"/>
            </p:custDataLst>
          </p:nvPr>
        </p:nvSpPr>
        <p:spPr>
          <a:xfrm>
            <a:off x="2838450" y="3719512"/>
            <a:ext cx="138112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通过Excel模板批量导入用户信息，一键启停用账户，高效管理用户群体。</a:t>
            </a:r>
            <a:endParaRPr lang="en-US" sz="1050" dirty="0"/>
          </a:p>
        </p:txBody>
      </p:sp>
      <p:pic>
        <p:nvPicPr>
          <p:cNvPr id="12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572000" y="2647950"/>
            <a:ext cx="2085975" cy="2338388"/>
          </a:xfrm>
          <a:prstGeom prst="rect">
            <a:avLst/>
          </a:prstGeom>
        </p:spPr>
      </p:pic>
      <p:sp>
        <p:nvSpPr>
          <p:cNvPr id="13" name="Text 7"/>
          <p:cNvSpPr/>
          <p:nvPr>
            <p:custDataLst>
              <p:tags r:id="rId12"/>
            </p:custDataLst>
          </p:nvPr>
        </p:nvSpPr>
        <p:spPr>
          <a:xfrm>
            <a:off x="4924425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zh-CN" alt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用户防误删</a:t>
            </a:r>
            <a:endParaRPr lang="zh-CN" altLang="en-US" sz="1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4" name="Text 8"/>
          <p:cNvSpPr/>
          <p:nvPr>
            <p:custDataLst>
              <p:tags r:id="rId13"/>
            </p:custDataLst>
          </p:nvPr>
        </p:nvSpPr>
        <p:spPr>
          <a:xfrm>
            <a:off x="4924425" y="3719512"/>
            <a:ext cx="138112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用户删除后还可以进入恢复页面进行恢复或者彻底删除，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保障系统安全。</a:t>
            </a:r>
            <a:endParaRPr lang="en-US" sz="1050" dirty="0"/>
          </a:p>
        </p:txBody>
      </p:sp>
      <p:pic>
        <p:nvPicPr>
          <p:cNvPr id="15" name="Image 4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657975" y="2647950"/>
            <a:ext cx="2085975" cy="2338388"/>
          </a:xfrm>
          <a:prstGeom prst="rect">
            <a:avLst/>
          </a:prstGeom>
        </p:spPr>
      </p:pic>
      <p:sp>
        <p:nvSpPr>
          <p:cNvPr id="16" name="Text 9"/>
          <p:cNvSpPr/>
          <p:nvPr>
            <p:custDataLst>
              <p:tags r:id="rId16"/>
            </p:custDataLst>
          </p:nvPr>
        </p:nvSpPr>
        <p:spPr>
          <a:xfrm>
            <a:off x="7010400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批量充值功能</a:t>
            </a:r>
            <a:endParaRPr lang="en-US" sz="1200" dirty="0"/>
          </a:p>
        </p:txBody>
      </p:sp>
      <p:sp>
        <p:nvSpPr>
          <p:cNvPr id="17" name="Text 10"/>
          <p:cNvSpPr/>
          <p:nvPr>
            <p:custDataLst>
              <p:tags r:id="rId17"/>
            </p:custDataLst>
          </p:nvPr>
        </p:nvSpPr>
        <p:spPr>
          <a:xfrm>
            <a:off x="7010400" y="3719512"/>
            <a:ext cx="138112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批量操作不仅限于账户管理，还支持批量充值，简化财务流程，提升工作效率。</a:t>
            </a:r>
            <a:endParaRPr lang="en-US" sz="1050" dirty="0"/>
          </a:p>
        </p:txBody>
      </p:sp>
      <p:sp>
        <p:nvSpPr>
          <p:cNvPr id="18" name="Text 1"/>
          <p:cNvSpPr/>
          <p:nvPr/>
        </p:nvSpPr>
        <p:spPr>
          <a:xfrm>
            <a:off x="571500" y="285750"/>
            <a:ext cx="800100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p>
            <a:pPr marL="0" indent="0" algn="l">
              <a:lnSpc>
                <a:spcPts val="3150"/>
              </a:lnSpc>
              <a:buNone/>
            </a:pPr>
            <a:r>
              <a:rPr lang="zh-CN" alt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用户及部门管理</a:t>
            </a:r>
            <a:endParaRPr lang="zh-CN" altLang="en-US" sz="22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19" name="图片 18" descr="logo-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 l="22656" r="22656"/>
          <a:stretch>
            <a:fillRect/>
          </a:stretch>
        </p:blipFill>
        <p:spPr>
          <a:xfrm>
            <a:off x="0" y="0"/>
            <a:ext cx="9144000" cy="2438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85750"/>
            <a:ext cx="8001000" cy="8451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智能订餐与核销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1124585"/>
            <a:ext cx="8001000" cy="63881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智能订餐与核销</a:t>
            </a:r>
            <a:r>
              <a:rPr lang="zh-CN" alt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，点餐、用餐时间段可灵活设置</a:t>
            </a:r>
            <a:endParaRPr lang="zh-CN" alt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zh-CN" altLang="en-US" sz="1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用户可通过核销码验餐、消费等，用完餐可进行评价</a:t>
            </a:r>
            <a:endParaRPr lang="zh-CN" altLang="en-US" sz="1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00050" y="2647950"/>
            <a:ext cx="2085975" cy="2547938"/>
          </a:xfrm>
          <a:prstGeom prst="rect">
            <a:avLst/>
          </a:prstGeom>
        </p:spPr>
      </p:pic>
      <p:sp>
        <p:nvSpPr>
          <p:cNvPr id="6" name="Text 2"/>
          <p:cNvSpPr/>
          <p:nvPr>
            <p:custDataLst>
              <p:tags r:id="rId4"/>
            </p:custDataLst>
          </p:nvPr>
        </p:nvSpPr>
        <p:spPr>
          <a:xfrm>
            <a:off x="752475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灵活规则设定</a:t>
            </a:r>
            <a:endParaRPr lang="en-US" sz="1200" dirty="0"/>
          </a:p>
        </p:txBody>
      </p:sp>
      <p:sp>
        <p:nvSpPr>
          <p:cNvPr id="7" name="Text 3"/>
          <p:cNvSpPr/>
          <p:nvPr>
            <p:custDataLst>
              <p:tags r:id="rId5"/>
            </p:custDataLst>
          </p:nvPr>
        </p:nvSpPr>
        <p:spPr>
          <a:xfrm>
            <a:off x="752475" y="3719512"/>
            <a:ext cx="138112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系统支持按餐别与时间段定制化规则，满足多样化需求，确保订餐流程高效有序。</a:t>
            </a:r>
            <a:endParaRPr lang="en-US" sz="1050" dirty="0"/>
          </a:p>
        </p:txBody>
      </p:sp>
      <p:pic>
        <p:nvPicPr>
          <p:cNvPr id="8" name="Image 2" descr="preencoded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2486025" y="2647950"/>
            <a:ext cx="2085975" cy="2547938"/>
          </a:xfrm>
          <a:prstGeom prst="rect">
            <a:avLst/>
          </a:prstGeom>
        </p:spPr>
      </p:pic>
      <p:sp>
        <p:nvSpPr>
          <p:cNvPr id="9" name="Text 4"/>
          <p:cNvSpPr/>
          <p:nvPr>
            <p:custDataLst>
              <p:tags r:id="rId8"/>
            </p:custDataLst>
          </p:nvPr>
        </p:nvSpPr>
        <p:spPr>
          <a:xfrm>
            <a:off x="2838450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在线选餐便捷</a:t>
            </a:r>
            <a:endParaRPr lang="en-US" sz="1200" dirty="0"/>
          </a:p>
        </p:txBody>
      </p:sp>
      <p:sp>
        <p:nvSpPr>
          <p:cNvPr id="10" name="Text 5"/>
          <p:cNvSpPr/>
          <p:nvPr>
            <p:custDataLst>
              <p:tags r:id="rId9"/>
            </p:custDataLst>
          </p:nvPr>
        </p:nvSpPr>
        <p:spPr>
          <a:xfrm>
            <a:off x="2838450" y="3719512"/>
            <a:ext cx="138112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用户可在线选择心仪菜品，评价餐品质量，通过核销码轻松完成取餐，提升就餐体验。</a:t>
            </a:r>
            <a:endParaRPr lang="en-US" sz="1050" dirty="0"/>
          </a:p>
        </p:txBody>
      </p:sp>
      <p:pic>
        <p:nvPicPr>
          <p:cNvPr id="11" name="Image 3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572000" y="2647950"/>
            <a:ext cx="2085975" cy="2547938"/>
          </a:xfrm>
          <a:prstGeom prst="rect">
            <a:avLst/>
          </a:prstGeom>
        </p:spPr>
      </p:pic>
      <p:sp>
        <p:nvSpPr>
          <p:cNvPr id="12" name="Text 6"/>
          <p:cNvSpPr/>
          <p:nvPr>
            <p:custDataLst>
              <p:tags r:id="rId12"/>
            </p:custDataLst>
          </p:nvPr>
        </p:nvSpPr>
        <p:spPr>
          <a:xfrm>
            <a:off x="4924425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后台管理高效</a:t>
            </a:r>
            <a:endParaRPr lang="en-US" sz="1200" dirty="0"/>
          </a:p>
        </p:txBody>
      </p:sp>
      <p:sp>
        <p:nvSpPr>
          <p:cNvPr id="13" name="Text 7"/>
          <p:cNvSpPr/>
          <p:nvPr>
            <p:custDataLst>
              <p:tags r:id="rId13"/>
            </p:custDataLst>
          </p:nvPr>
        </p:nvSpPr>
        <p:spPr>
          <a:xfrm>
            <a:off x="4924425" y="3719512"/>
            <a:ext cx="1381125" cy="10858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后台提供订单核销、取消及数据统计功能，简化管理流程，实现订单信息的实时掌控与分析。</a:t>
            </a:r>
            <a:endParaRPr lang="en-US" sz="1050" dirty="0"/>
          </a:p>
        </p:txBody>
      </p:sp>
      <p:pic>
        <p:nvPicPr>
          <p:cNvPr id="14" name="Image 4" descr="preencoded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657975" y="2647950"/>
            <a:ext cx="2085975" cy="2547938"/>
          </a:xfrm>
          <a:prstGeom prst="rect">
            <a:avLst/>
          </a:prstGeom>
        </p:spPr>
      </p:pic>
      <p:sp>
        <p:nvSpPr>
          <p:cNvPr id="15" name="Text 8"/>
          <p:cNvSpPr/>
          <p:nvPr>
            <p:custDataLst>
              <p:tags r:id="rId16"/>
            </p:custDataLst>
          </p:nvPr>
        </p:nvSpPr>
        <p:spPr>
          <a:xfrm>
            <a:off x="7010400" y="3429000"/>
            <a:ext cx="1381125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数据驱动优化</a:t>
            </a:r>
            <a:endParaRPr lang="en-US" sz="1200" dirty="0"/>
          </a:p>
        </p:txBody>
      </p:sp>
      <p:sp>
        <p:nvSpPr>
          <p:cNvPr id="16" name="Text 9"/>
          <p:cNvSpPr/>
          <p:nvPr>
            <p:custDataLst>
              <p:tags r:id="rId17"/>
            </p:custDataLst>
          </p:nvPr>
        </p:nvSpPr>
        <p:spPr>
          <a:xfrm>
            <a:off x="7010400" y="3719512"/>
            <a:ext cx="1381125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基于订单数据，管理者可洞察消费趋势，优化菜品</a:t>
            </a:r>
            <a:r>
              <a:rPr lang="zh-CN" alt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、优惠</a:t>
            </a:r>
            <a:r>
              <a:rPr lang="en-US" sz="10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与补贴策略，精准调整部门预算。</a:t>
            </a:r>
            <a:endParaRPr lang="en-US" sz="1050" dirty="0"/>
          </a:p>
        </p:txBody>
      </p:sp>
      <p:pic>
        <p:nvPicPr>
          <p:cNvPr id="17" name="图片 16" descr="logo-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402590" cy="4025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10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11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2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3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4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5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6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7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8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19.xml><?xml version="1.0" encoding="utf-8"?>
<p:tagLst xmlns:p="http://schemas.openxmlformats.org/presentationml/2006/main">
  <p:tag name="KSO_WM_DIAGRAM_VIRTUALLY_FRAME" val="{&quot;height&quot;:115.5,&quot;left&quot;:45,&quot;top&quot;:189,&quot;width&quot;:630}"/>
</p:tagLst>
</file>

<file path=ppt/tags/tag2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20.xml><?xml version="1.0" encoding="utf-8"?>
<p:tagLst xmlns:p="http://schemas.openxmlformats.org/presentationml/2006/main">
  <p:tag name="KSO_WM_DIAGRAM_VIRTUALLY_FRAME" val="{&quot;height&quot;:103.6,&quot;left&quot;:45,&quot;top&quot;:147,&quot;width&quot;:630}"/>
</p:tagLst>
</file>

<file path=ppt/tags/tag21.xml><?xml version="1.0" encoding="utf-8"?>
<p:tagLst xmlns:p="http://schemas.openxmlformats.org/presentationml/2006/main">
  <p:tag name="KSO_WM_DIAGRAM_VIRTUALLY_FRAME" val="{&quot;height&quot;:103.6,&quot;left&quot;:45,&quot;top&quot;:147,&quot;width&quot;:630}"/>
</p:tagLst>
</file>

<file path=ppt/tags/tag22.xml><?xml version="1.0" encoding="utf-8"?>
<p:tagLst xmlns:p="http://schemas.openxmlformats.org/presentationml/2006/main">
  <p:tag name="KSO_WM_DIAGRAM_VIRTUALLY_FRAME" val="{&quot;height&quot;:103.6,&quot;left&quot;:45,&quot;top&quot;:147,&quot;width&quot;:630}"/>
</p:tagLst>
</file>

<file path=ppt/tags/tag23.xml><?xml version="1.0" encoding="utf-8"?>
<p:tagLst xmlns:p="http://schemas.openxmlformats.org/presentationml/2006/main">
  <p:tag name="KSO_WM_DIAGRAM_VIRTUALLY_FRAME" val="{&quot;height&quot;:103.6,&quot;left&quot;:45,&quot;top&quot;:147,&quot;width&quot;:630}"/>
</p:tagLst>
</file>

<file path=ppt/tags/tag24.xml><?xml version="1.0" encoding="utf-8"?>
<p:tagLst xmlns:p="http://schemas.openxmlformats.org/presentationml/2006/main">
  <p:tag name="KSO_WM_DIAGRAM_VIRTUALLY_FRAME" val="{&quot;height&quot;:103.6,&quot;left&quot;:45,&quot;top&quot;:147,&quot;width&quot;:630}"/>
</p:tagLst>
</file>

<file path=ppt/tags/tag25.xml><?xml version="1.0" encoding="utf-8"?>
<p:tagLst xmlns:p="http://schemas.openxmlformats.org/presentationml/2006/main">
  <p:tag name="KSO_WM_DIAGRAM_VIRTUALLY_FRAME" val="{&quot;height&quot;:103.6,&quot;left&quot;:45,&quot;top&quot;:147,&quot;width&quot;:630}"/>
</p:tagLst>
</file>

<file path=ppt/tags/tag26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27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28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29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30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1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2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3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4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5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6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7.xml><?xml version="1.0" encoding="utf-8"?>
<p:tagLst xmlns:p="http://schemas.openxmlformats.org/presentationml/2006/main">
  <p:tag name="KSO_WM_DIAGRAM_VIRTUALLY_FRAME" val="{&quot;height&quot;:178.5,&quot;left&quot;:31.5,&quot;top&quot;:159,&quot;width&quot;:657}"/>
</p:tagLst>
</file>

<file path=ppt/tags/tag38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39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40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1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2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3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4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5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6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7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8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49.xml><?xml version="1.0" encoding="utf-8"?>
<p:tagLst xmlns:p="http://schemas.openxmlformats.org/presentationml/2006/main">
  <p:tag name="KSO_WM_DIAGRAM_VIRTUALLY_FRAME" val="{&quot;height&quot;:185.85,&quot;left&quot;:31.5,&quot;top&quot;:208.5,&quot;width&quot;:657}"/>
</p:tagLst>
</file>

<file path=ppt/tags/tag5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50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1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2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3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4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5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6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7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8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59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6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60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61.xml><?xml version="1.0" encoding="utf-8"?>
<p:tagLst xmlns:p="http://schemas.openxmlformats.org/presentationml/2006/main">
  <p:tag name="KSO_WM_DIAGRAM_VIRTUALLY_FRAME" val="{&quot;height&quot;:200.62503937007872,&quot;left&quot;:31.5,&quot;top&quot;:208.5,&quot;width&quot;:657}"/>
</p:tagLst>
</file>

<file path=ppt/tags/tag62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3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4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5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6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7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8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69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7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70.xml><?xml version="1.0" encoding="utf-8"?>
<p:tagLst xmlns:p="http://schemas.openxmlformats.org/presentationml/2006/main">
  <p:tag name="KSO_WM_DIAGRAM_VIRTUALLY_FRAME" val="{&quot;height&quot;:178.5,&quot;left&quot;:31.5,&quot;top&quot;:177,&quot;width&quot;:656.9648031496063}"/>
</p:tagLst>
</file>

<file path=ppt/tags/tag71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2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3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4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5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6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7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8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79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8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ags/tag80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81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82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83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84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85.xml><?xml version="1.0" encoding="utf-8"?>
<p:tagLst xmlns:p="http://schemas.openxmlformats.org/presentationml/2006/main">
  <p:tag name="KSO_WM_DIAGRAM_VIRTUALLY_FRAME" val="{&quot;height&quot;:546.65,&quot;left&quot;:59.1,&quot;top&quot;:72.85,&quot;width&quot;:615.9}"/>
</p:tagLst>
</file>

<file path=ppt/tags/tag9.xml><?xml version="1.0" encoding="utf-8"?>
<p:tagLst xmlns:p="http://schemas.openxmlformats.org/presentationml/2006/main">
  <p:tag name="KSO_WM_DIAGRAM_VIRTUALLY_FRAME" val="{&quot;height&quot;:224.25,&quot;left&quot;:277.5,&quot;top&quot;:77.81251968503936,&quot;width&quot;:397.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WPS 演示</Application>
  <PresentationFormat>On-screen Show (16:9)</PresentationFormat>
  <Paragraphs>225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微软雅黑</vt:lpstr>
      <vt:lpstr>Calibri</vt:lpstr>
      <vt:lpstr>Arial Unicode MS</vt:lpstr>
      <vt:lpstr>等线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ゞ 无忧</cp:lastModifiedBy>
  <cp:revision>3</cp:revision>
  <dcterms:created xsi:type="dcterms:W3CDTF">2025-05-26T10:54:00Z</dcterms:created>
  <dcterms:modified xsi:type="dcterms:W3CDTF">2025-05-28T09:37:07Z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12DF649C5B2D46ADB6F11B23BD572203_12</vt:lpwstr>
  </property>
  <property fmtid="{D5CDD505-2E9C-101B-9397-08002B2CF9AE}" pid="3" name="KSOProductBuildVer">
    <vt:lpwstr>2052-12.1.0.19302</vt:lpwstr>
  </property>
</Properties>
</file>